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0476A-4FCB-43FF-AA04-3D0B593D67CA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46C-162D-405B-A6BA-F06B09FD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529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0476A-4FCB-43FF-AA04-3D0B593D67CA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46C-162D-405B-A6BA-F06B09FD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668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0476A-4FCB-43FF-AA04-3D0B593D67CA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46C-162D-405B-A6BA-F06B09FD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0476A-4FCB-43FF-AA04-3D0B593D67CA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46C-162D-405B-A6BA-F06B09FD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659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0476A-4FCB-43FF-AA04-3D0B593D67CA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46C-162D-405B-A6BA-F06B09FD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31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0476A-4FCB-43FF-AA04-3D0B593D67CA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46C-162D-405B-A6BA-F06B09FD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789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0476A-4FCB-43FF-AA04-3D0B593D67CA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46C-162D-405B-A6BA-F06B09FD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435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0476A-4FCB-43FF-AA04-3D0B593D67CA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46C-162D-405B-A6BA-F06B09FD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826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0476A-4FCB-43FF-AA04-3D0B593D67CA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46C-162D-405B-A6BA-F06B09FD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640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0476A-4FCB-43FF-AA04-3D0B593D67CA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46C-162D-405B-A6BA-F06B09FD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949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0476A-4FCB-43FF-AA04-3D0B593D67CA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46C-162D-405B-A6BA-F06B09FD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15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0476A-4FCB-43FF-AA04-3D0B593D67CA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A746C-162D-405B-A6BA-F06B09FD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643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kk.wikipedia.org/wiki/%D2%9A%D0%BE%D1%81%D1%8B%D0%BC%D1%88%D0%B0_%D1%82%D0%B0%D2%9B%D1%82%D0%B0%D0%B9%D1%88%D0%B0%D0%BB%D0%B0%D1%80" TargetMode="External"/><Relationship Id="rId3" Type="http://schemas.openxmlformats.org/officeDocument/2006/relationships/hyperlink" Target="https://kk.wikipedia.org/wiki/%D0%91%D0%B0%D1%81%D1%8B%D0%BC%D0%B4%D1%8B%D0%BB%D1%8B%D2%9B_%D0%B1%D0%B5%D0%BB%D0%B3%D1%96%D0%BB%D0%B5%D1%80%D1%96" TargetMode="External"/><Relationship Id="rId7" Type="http://schemas.openxmlformats.org/officeDocument/2006/relationships/hyperlink" Target="https://kk.wikipedia.org/wiki/%D0%90%D2%9B%D0%BF%D0%B0%D1%80%D1%82%D1%82%D1%8B%D2%9B_%D0%B1%D0%B5%D0%BB%D0%B3%D1%96%D0%BB%D0%B5%D1%80,_%D0%B0%D0%BB%D0%B4%D1%8B%D0%BD-%D0%B0%D0%BB%D0%B0_%D0%B6%D0%B0%D0%B7%D0%B0%D1%82%D1%8B%D0%BD_%D0%B1%D0%B5%D0%BB%D0%B3%D1%96%D0%BB%D0%B5%D1%80,_%D0%BD%D1%8B%D1%81%D0%B0%D0%BD%D0%B4%D0%B0%D1%80%D0%B4%D1%8B_%D0%B1%D0%B5%D0%BB%D0%B3%D1%96%D0%BB%D0%B5%D1%83_%D0%B6%D3%99%D0%BD%D0%B5_%D1%81%D0%B5%D1%80%D0%B2%D0%B8%D1%81_%D0%B1%D0%B5%D0%BB%D0%B3%D1%96%D0%BB%D0%B5%D1%80%D1%96" TargetMode="External"/><Relationship Id="rId2" Type="http://schemas.openxmlformats.org/officeDocument/2006/relationships/hyperlink" Target="https://kk.wikipedia.org/wiki/%D0%95%D1%81%D0%BA%D0%B5%D1%80%D1%82%D1%83_%D0%B1%D0%B5%D0%BB%D0%B3%D1%96%D0%BB%D0%B5%D1%80%D1%9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k.wikipedia.org/wiki/%D0%91%D0%B0%D2%93%D1%8B%D1%82%D1%82%D0%B0%D1%80%D0%B4%D1%8B_%D0%BA%D3%A9%D1%80%D1%81%D0%B5%D1%82%D1%83_%D0%B6%D3%99%D0%BD%D0%B5_%D0%B0%D2%9B%D0%BF%D0%B0%D1%80%D0%B0%D1%82%D1%82%D1%8B%D2%9B-%D0%BA%D3%A9%D1%80%D1%81%D0%B5%D1%82%D0%BA%D1%96%D1%88%D1%82%D1%96%D0%BA_%D0%B1%D0%B5%D0%BB%D0%B3%D1%96%D0%BB%D0%B5%D1%80" TargetMode="External"/><Relationship Id="rId5" Type="http://schemas.openxmlformats.org/officeDocument/2006/relationships/hyperlink" Target="https://kk.wikipedia.org/wiki/%D0%9C%D1%96%D0%BD%D0%B4%D0%B5%D1%82%D1%82%D0%B5%D1%83_%D0%B1%D0%B5%D0%BB%D0%B3%D1%96%D0%BB%D0%B5%D1%80%D1%96" TargetMode="External"/><Relationship Id="rId4" Type="http://schemas.openxmlformats.org/officeDocument/2006/relationships/hyperlink" Target="https://kk.wikipedia.org/wiki/%D0%A2%D1%8B%D0%B9%D1%8B%D0%BC_%D1%81%D0%B0%D0%BB%D1%83_%D0%B1%D0%B5%D0%BB%D0%B3%D1%96%D0%BB%D0%B5%D1%80%D1%96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523855"/>
          </a:xfrm>
        </p:spPr>
        <p:txBody>
          <a:bodyPr>
            <a:normAutofit/>
          </a:bodyPr>
          <a:lstStyle/>
          <a:p>
            <a:r>
              <a:rPr lang="kk-K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ЖОЛ ҚОЗҒАЛЫСЫН ЖОЛ БЕЛІГЕРІМЕН ҰЙЫМДАСТЫРУ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075709"/>
            <a:ext cx="6858000" cy="2182091"/>
          </a:xfrm>
        </p:spPr>
        <p:txBody>
          <a:bodyPr>
            <a:norm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 РК 1125-2002 «Знаки дорожные. Общие технические условия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 РК 1412-2017 «Технические средства регулирования дорожного движения Правила применения»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00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қозғалысын жол белігерімен ұйымдастыру. Жол белгілері. </a:t>
            </a:r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 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белгілерін жолдың көлденең кескінінде орналастыру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82436"/>
            <a:ext cx="7886700" cy="511232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белгілері 7 топқа бөлінеді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 tooltip="Ескерту белгілері"/>
              </a:rPr>
              <a:t>ескерту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Ескерту белгілері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 tooltip="Ескерту белгілері"/>
              </a:rPr>
              <a:t>белгілері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 tooltip="Басымдылық белгілері"/>
              </a:rPr>
              <a:t>басымдылық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Басымдылық белгілері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 tooltip="Басымдылық белгілері"/>
              </a:rPr>
              <a:t>белгілері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 tooltip="Тыйым салу белгілері"/>
              </a:rPr>
              <a:t>тыйым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Тыйым салу белгілері"/>
              </a:rPr>
              <a:t> салу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 tooltip="Тыйым салу белгілері"/>
              </a:rPr>
              <a:t>белгілері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 tooltip="Міндеттеу белгілері"/>
              </a:rPr>
              <a:t>міндеттеу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Міндеттеу белгілері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 tooltip="Міндеттеу белгілері"/>
              </a:rPr>
              <a:t>белгілері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6" tooltip="Бағыттарды көрсету және ақпараттық-көрсеткіштік белгілер"/>
              </a:rPr>
              <a:t>ақпараттық-көрсеткіш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Бағыттарды көрсету және ақпараттық-көрсеткіштік белгілер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6" tooltip="Бағыттарды көрсету және ақпараттық-көрсеткіштік белгілер"/>
              </a:rPr>
              <a:t>белгілері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7" tooltip="Ақпарттық белгілер, алдын-ала жазатын белгілер, нысандарды белгілеу және сервис белгілері"/>
              </a:rPr>
              <a:t>қызмет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Ақпарттық белгілер, алдын-ала жазатын белгілер, нысандарды белгілеу және сервис белгілері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7" tooltip="Ақпарттық белгілер, алдын-ала жазатын белгілер, нысандарды белгілеу және сервис белгілері"/>
              </a:rPr>
              <a:t>көрсету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Ақпарттық белгілер, алдын-ала жазатын белгілер, нысандарды белгілеу және сервис белгілері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7" tooltip="Ақпарттық белгілер, алдын-ала жазатын белгілер, нысандарды белгілеу және сервис белгілері"/>
              </a:rPr>
              <a:t>белгілері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8" tooltip="Қосымша тақтайшалар"/>
              </a:rPr>
              <a:t>қосымша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Қосымша тақтайшалар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8" tooltip="Қосымша тақтайшалар"/>
              </a:rPr>
              <a:t>тақтайшалар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түрлі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өлшемдегі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санатты жолдарда орналастырылады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екі және үш қозғалу жолағы бар жолдарда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үлкен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төрт және көп қозғалу жолағы бар жолдарда және автомагистралдарда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өте үлкен – автомагистралдардың жөндеу жұмыстары жүріп жатқан телімдерінде және басқа қауіпті телімдері бар жолдарда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110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122218"/>
            <a:ext cx="7886700" cy="5054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Ішкі жарықтандыруы бар жол белгілері элементтерінің орташа жарықтығы кем болмауы керек: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 кд/м</a:t>
            </a:r>
            <a:r>
              <a:rPr lang="ru-RU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КАНДЕЛА НА КВАДРАТНЫЙ МЕТР (кд/м2,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cd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/m2), единица СИ яркости;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ақ түс үшін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кд/м</a:t>
            </a:r>
            <a:r>
              <a:rPr lang="ru-RU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қызыл түс үшін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кд/м</a:t>
            </a:r>
            <a:r>
              <a:rPr lang="ru-RU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қызғыл сары (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оранжев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ый) түс үшін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120 кд/м</a:t>
            </a:r>
            <a:r>
              <a:rPr lang="ru-RU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сары түс үшін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 кд/м</a:t>
            </a:r>
            <a:r>
              <a:rPr lang="ru-RU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жасыл түс үшін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кд/м</a:t>
            </a:r>
            <a:r>
              <a:rPr lang="kk-KZ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көк түс үшін.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516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8759" y="1163782"/>
            <a:ext cx="7886700" cy="4849091"/>
          </a:xfrm>
        </p:spPr>
        <p:txBody>
          <a:bodyPr>
            <a:noAutofit/>
          </a:bodyPr>
          <a:lstStyle/>
          <a:p>
            <a:pPr marL="0" indent="468000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белгілерін орнатуға нұсқау: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Әр белгіні және ең алдымен түрлі шектеулерді енгізетін белгілерді орнату негізделуі тиіс;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Телімдегі жол белгілерінің жалпы саны мүмкіндігінше минималды болуы тиіс.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Қысқа мерзімді немесе маусымдық әсер ету белгілерін олар қажет болған кезеңге ғана орнатады және оларды орнатуды туғызған себептер жойылғаннан кейін дереу алып тастайды.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Тәуліктің жарық уақытында белгілердің көріну қашықтығы 150 м-ден кем болмайтындай етіп орналастырылуы тиіс;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 бір көлденең қимасында қайталанатын және қосымша ақпарат белгілерін (тақтайшаларды) есепке алмағанда үш белгіден артық болмауы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керек.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919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149927"/>
            <a:ext cx="7886700" cy="4253346"/>
          </a:xfrm>
        </p:spPr>
        <p:txBody>
          <a:bodyPr>
            <a:normAutofit/>
          </a:bodyPr>
          <a:lstStyle/>
          <a:p>
            <a:pPr marL="0" indent="468000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Жолға қатысты белгінің орналасқан жерін таңдау кезінде бірқатар талаптар ескеріледі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жүргізуші жол бедгісінің нұсқауларын оңай тануы үшін, белгі  өткір көру конус аймағының шегінде болуы тиіс;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белгілерінің қалқандары, тіректері және белгілердің тұғырығы (постамент) қозғалатын автомобильдерге және жолдарды жөндеу және күтіп ұстау бойынша жұмыстарды орындауға кедергі жасамауы тиіс;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қалқандар, тіреулер және тіректер өтетін автомобильдермен ластануын азайту үшін жүру бөлігінен алшақ болуы тиіс және сонымен бірге белгінің орналасуы оны тазалау және жөндеу үшін ыңғайлы қол жеткізуді қамтамасыз ету тиіс.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7046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696691"/>
            <a:ext cx="7886700" cy="192578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4.1 – сурет – Елді мекендерден тыс жолдарда жол белгілерін орналастыру тәсілдері (өлшемлері м-мен берілген):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бермада;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үйінді құламасында;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бүйірлік кювет сыртындағы берілген жолақта;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таулы жерде жол жағасында;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қоршаулары бар бөлу жолағында;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жол жағасы үстінде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және ІІ санаттағы жолдарда жол жағасы үстіне Г-тәрізді тіректерде, жүру бөлігі үстінде П-тәрізді тіректерде, трос-созылғыштарға орналастыруға болады.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196686" y="443345"/>
            <a:ext cx="6825096" cy="369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3656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439</Words>
  <Application>Microsoft Office PowerPoint</Application>
  <PresentationFormat>Экран (4:3)</PresentationFormat>
  <Paragraphs>37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ЖОЛ ҚОЗҒАЛЫСЫН ЖОЛ БЕЛІГЕРІМЕН ҰЙЫМДАСТЫРУ</vt:lpstr>
      <vt:lpstr>Жол қозғалысын жол белігерімен ұйымдастыру. Жол белгілері. Жол белгілерін жолдың көлденең кескінінде орналастыру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3</cp:revision>
  <dcterms:created xsi:type="dcterms:W3CDTF">2020-10-31T04:09:57Z</dcterms:created>
  <dcterms:modified xsi:type="dcterms:W3CDTF">2020-10-31T04:29:11Z</dcterms:modified>
</cp:coreProperties>
</file>